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7" r:id="rId5"/>
    <p:sldId id="268" r:id="rId6"/>
    <p:sldId id="269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9" r:id="rId20"/>
    <p:sldId id="290" r:id="rId21"/>
    <p:sldId id="29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1BB48-EA97-C948-8B3E-6296067E3A65}">
          <p14:sldIdLst>
            <p14:sldId id="256"/>
            <p14:sldId id="257"/>
          </p14:sldIdLst>
        </p14:section>
        <p14:section name="Category 1" id="{BF5A4EBF-81BE-4A43-8026-907A81E22286}">
          <p14:sldIdLst>
            <p14:sldId id="259"/>
            <p14:sldId id="267"/>
            <p14:sldId id="268"/>
            <p14:sldId id="269"/>
          </p14:sldIdLst>
        </p14:section>
        <p14:section name="Category 2" id="{6BAAB4C3-ABB4-1A45-95E4-FBA173F29A0C}">
          <p14:sldIdLst>
            <p14:sldId id="275"/>
            <p14:sldId id="276"/>
            <p14:sldId id="277"/>
            <p14:sldId id="278"/>
          </p14:sldIdLst>
        </p14:section>
        <p14:section name="Category 3" id="{7DB6D335-013B-AC4D-AD95-9B1B8FF72A4B}">
          <p14:sldIdLst>
            <p14:sldId id="279"/>
            <p14:sldId id="280"/>
            <p14:sldId id="281"/>
            <p14:sldId id="283"/>
            <p14:sldId id="284"/>
          </p14:sldIdLst>
        </p14:section>
        <p14:section name="Category 4 : Test 1" id="{09166924-0C69-E245-BD96-F43076EA849B}">
          <p14:sldIdLst>
            <p14:sldId id="285"/>
            <p14:sldId id="286"/>
            <p14:sldId id="287"/>
          </p14:sldIdLst>
        </p14:section>
        <p14:section name="Category 4: Test 2" id="{7BDDC226-4D92-7442-847E-232D9A5DE405}">
          <p14:sldIdLst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30"/>
  </p:normalViewPr>
  <p:slideViewPr>
    <p:cSldViewPr snapToGrid="0" snapToObjects="1">
      <p:cViewPr varScale="1">
        <p:scale>
          <a:sx n="113" d="100"/>
          <a:sy n="113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1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6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4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0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Tata Motors – Corporate Governance Score Evaluation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Manual Testing Report</a:t>
            </a:r>
          </a:p>
          <a:p>
            <a:pPr algn="l"/>
            <a:r>
              <a:rPr lang="en-US" dirty="0"/>
              <a:t>May 2025</a:t>
            </a:r>
          </a:p>
          <a:p>
            <a:pPr algn="l"/>
            <a:r>
              <a:rPr lang="en-US" dirty="0"/>
              <a:t>Prepared by: [Monil Shah/ Supriya Jadhav]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D51B-7E35-0B44-C9D4-5E69E394E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C98D-EA2B-C8A8-3411-72AC469C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II – Stakeholder Role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A252E-C76D-9215-F47F-79163F3F6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19</a:t>
            </a:r>
            <a:r>
              <a:rPr dirty="0"/>
              <a:t>:</a:t>
            </a:r>
            <a:r>
              <a:rPr lang="en-US" dirty="0"/>
              <a:t> Evaluation (2/2)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13">
            <a:extLst>
              <a:ext uri="{FF2B5EF4-FFF2-40B4-BE49-F238E27FC236}">
                <a16:creationId xmlns:a16="http://schemas.microsoft.com/office/drawing/2014/main" id="{BD324124-1A0B-CE2F-ED0A-226D7C096E4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2636308"/>
            <a:ext cx="7420328" cy="335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69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54C1-899D-AF5D-0063-5CCA042AD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7340-98A8-D935-5F6E-5A4AE250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III – Transparency and Disclosure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6D70-99B6-4DEB-4065-6E492F04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56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32</a:t>
            </a:r>
            <a:r>
              <a:rPr dirty="0"/>
              <a:t>:</a:t>
            </a:r>
            <a:r>
              <a:rPr lang="en-US" dirty="0"/>
              <a:t> Question, guidance &amp; rubric</a:t>
            </a:r>
          </a:p>
          <a:p>
            <a:pPr marL="0" indent="0">
              <a:buNone/>
            </a:pP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2ED9FC-2F54-1F84-3FB5-BB2F1AFD9B96}"/>
              </a:ext>
            </a:extLst>
          </p:cNvPr>
          <p:cNvGrpSpPr/>
          <p:nvPr/>
        </p:nvGrpSpPr>
        <p:grpSpPr>
          <a:xfrm>
            <a:off x="833483" y="2326957"/>
            <a:ext cx="5996578" cy="2521360"/>
            <a:chOff x="911860" y="3255010"/>
            <a:chExt cx="5996578" cy="2521360"/>
          </a:xfrm>
        </p:grpSpPr>
        <p:pic>
          <p:nvPicPr>
            <p:cNvPr id="4" name="Image 17">
              <a:extLst>
                <a:ext uri="{FF2B5EF4-FFF2-40B4-BE49-F238E27FC236}">
                  <a16:creationId xmlns:a16="http://schemas.microsoft.com/office/drawing/2014/main" id="{B2FAA473-8398-119B-2392-528B2E212D4E}"/>
                </a:ext>
              </a:extLst>
            </p:cNvPr>
            <p:cNvPicPr>
              <a:picLocks/>
            </p:cNvPicPr>
            <p:nvPr/>
          </p:nvPicPr>
          <p:blipFill>
            <a:blip r:embed="rId2" cstate="print"/>
            <a:srcRect b="65161"/>
            <a:stretch>
              <a:fillRect/>
            </a:stretch>
          </p:blipFill>
          <p:spPr>
            <a:xfrm>
              <a:off x="911860" y="3255010"/>
              <a:ext cx="5979160" cy="17437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 17">
              <a:extLst>
                <a:ext uri="{FF2B5EF4-FFF2-40B4-BE49-F238E27FC236}">
                  <a16:creationId xmlns:a16="http://schemas.microsoft.com/office/drawing/2014/main" id="{4A3A399B-28E7-BF2D-64E1-64460B32D548}"/>
                </a:ext>
              </a:extLst>
            </p:cNvPr>
            <p:cNvPicPr>
              <a:picLocks/>
            </p:cNvPicPr>
            <p:nvPr/>
          </p:nvPicPr>
          <p:blipFill>
            <a:blip r:embed="rId2" cstate="print"/>
            <a:srcRect l="358" t="86097" r="-358" b="-1112"/>
            <a:stretch>
              <a:fillRect/>
            </a:stretch>
          </p:blipFill>
          <p:spPr>
            <a:xfrm>
              <a:off x="929278" y="5024847"/>
              <a:ext cx="5979160" cy="751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696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89BED-0C30-CAFB-72EB-DC624342A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705-4E6C-B652-EC9C-6AAA8131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III – Transparency and Disclosure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C8D9-F065-2A5A-663A-18A64F1C5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32</a:t>
            </a:r>
            <a:r>
              <a:rPr dirty="0"/>
              <a:t>:</a:t>
            </a:r>
            <a:r>
              <a:rPr lang="en-US" dirty="0"/>
              <a:t> System output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0F5F7-09BB-5C58-AD4D-9C9AB2A0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1" y="2341698"/>
            <a:ext cx="6604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04EA4-B3BE-46D7-A202-AC6C60DA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BC80-510D-51EE-3634-B649E154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III – Transparency and Disclosure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4F8E4-5204-861B-DDE8-501863611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32</a:t>
            </a:r>
            <a:r>
              <a:rPr dirty="0"/>
              <a:t>:</a:t>
            </a:r>
            <a:r>
              <a:rPr lang="en-US" dirty="0"/>
              <a:t> Evaluation (1/3)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19">
            <a:extLst>
              <a:ext uri="{FF2B5EF4-FFF2-40B4-BE49-F238E27FC236}">
                <a16:creationId xmlns:a16="http://schemas.microsoft.com/office/drawing/2014/main" id="{E8F01B48-EF7D-984B-2C08-6D9AB961650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948" y="2316117"/>
            <a:ext cx="5715635" cy="238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29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5AB23-121F-6D6E-3A6E-061AC211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FE19-8552-E44D-1E37-2DCC51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III – Transparency and Disclosure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9E4C-6BD1-6320-DD47-A42AE790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32</a:t>
            </a:r>
            <a:r>
              <a:rPr dirty="0"/>
              <a:t>:</a:t>
            </a:r>
            <a:r>
              <a:rPr lang="en-US" dirty="0"/>
              <a:t> Evaluation (2/3)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F90813EF-B20F-CDF8-C9DD-4AFFF49F764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029" y="2405379"/>
            <a:ext cx="5850890" cy="408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86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89CD-C7F0-4F36-5E82-ADAB20D65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7775-4192-6125-8C03-D36F4D04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III – Transparency and Disclosure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3EA3-AA2A-04FC-FE73-A292EFAC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32</a:t>
            </a:r>
            <a:r>
              <a:rPr dirty="0"/>
              <a:t>:</a:t>
            </a:r>
            <a:r>
              <a:rPr lang="en-US" dirty="0"/>
              <a:t> Evaluation (3/3)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22">
            <a:extLst>
              <a:ext uri="{FF2B5EF4-FFF2-40B4-BE49-F238E27FC236}">
                <a16:creationId xmlns:a16="http://schemas.microsoft.com/office/drawing/2014/main" id="{4A10522D-C1AE-34FC-880D-BC421A825D5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2537595"/>
            <a:ext cx="5879465" cy="3872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2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9EB36-F7AC-B304-F503-D91159F92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F832-BBEB-4AD5-FE0C-77AFA06D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E86EB-5AF3-D6A2-7F51-A6025272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56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49</a:t>
            </a:r>
            <a:r>
              <a:rPr dirty="0"/>
              <a:t>:</a:t>
            </a:r>
            <a:r>
              <a:rPr lang="en-US" dirty="0"/>
              <a:t> Question, guidance &amp; rubric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29">
            <a:extLst>
              <a:ext uri="{FF2B5EF4-FFF2-40B4-BE49-F238E27FC236}">
                <a16:creationId xmlns:a16="http://schemas.microsoft.com/office/drawing/2014/main" id="{A26F73AD-FFFD-8A25-B0B4-D5E233F0666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297" y="2244090"/>
            <a:ext cx="5824855" cy="1184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3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129A-1757-9DE6-9617-3FE9270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0F53-6D93-B446-4144-C9A97808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A792-29C3-343D-A4C6-93199BBD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49</a:t>
            </a:r>
            <a:r>
              <a:rPr dirty="0"/>
              <a:t>:</a:t>
            </a:r>
            <a:r>
              <a:rPr lang="en-US" dirty="0"/>
              <a:t> System output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C09B8-F9E6-31DD-D8B4-9D17ACE0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60749"/>
            <a:ext cx="660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5C57-F9B2-0BDA-D1AB-9325791B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6966-C771-44CA-5A4A-FCE40889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AA631-AB9F-AB74-821F-1F3D4528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49</a:t>
            </a:r>
            <a:r>
              <a:rPr dirty="0"/>
              <a:t>:</a:t>
            </a:r>
            <a:r>
              <a:rPr lang="en-US" dirty="0"/>
              <a:t> Evaluation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31">
            <a:extLst>
              <a:ext uri="{FF2B5EF4-FFF2-40B4-BE49-F238E27FC236}">
                <a16:creationId xmlns:a16="http://schemas.microsoft.com/office/drawing/2014/main" id="{B7E50320-3943-616E-A7AF-972E60A97B6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803" y="2442618"/>
            <a:ext cx="5826760" cy="263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76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76ABA-A34F-CD36-40D5-CC153B650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D20E-333A-C92C-286C-70D91DFE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B030-3FAE-7320-7D46-762392C1D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56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53</a:t>
            </a:r>
            <a:r>
              <a:rPr dirty="0"/>
              <a:t>:</a:t>
            </a:r>
            <a:r>
              <a:rPr lang="en-US" dirty="0"/>
              <a:t> Question, guidance &amp; rubric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32">
            <a:extLst>
              <a:ext uri="{FF2B5EF4-FFF2-40B4-BE49-F238E27FC236}">
                <a16:creationId xmlns:a16="http://schemas.microsoft.com/office/drawing/2014/main" id="{07C1945B-3297-4F12-C8EA-24CE3CE7CD21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759" y="2332310"/>
            <a:ext cx="6429103" cy="1096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59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Validate system-generated answers against actual disclosures in company documents</a:t>
            </a:r>
          </a:p>
          <a:p>
            <a:r>
              <a:rPr lang="en-US" dirty="0"/>
              <a:t>To assess </a:t>
            </a:r>
            <a:r>
              <a:rPr dirty="0"/>
              <a:t>governance score outputs are </a:t>
            </a:r>
            <a:r>
              <a:rPr lang="en-US" dirty="0"/>
              <a:t>acceptable</a:t>
            </a:r>
            <a:r>
              <a:rPr dirty="0"/>
              <a:t>, explainable, and grounded in evidence</a:t>
            </a:r>
          </a:p>
          <a:p>
            <a:r>
              <a:rPr dirty="0"/>
              <a:t>Focus on randomly selected test questions from each governance </a:t>
            </a:r>
            <a:r>
              <a:rPr lang="en-US" dirty="0"/>
              <a:t>principal</a:t>
            </a:r>
            <a:r>
              <a:rPr dirty="0"/>
              <a:t> category</a:t>
            </a:r>
            <a:r>
              <a:rPr lang="en-US" dirty="0"/>
              <a:t> and present the evidence.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5D5E3-5530-15F1-BFB5-158B64C70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4631-228C-E0FF-BA4E-FC6E7425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C960-C56D-7D06-32B1-ED7F71F2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53</a:t>
            </a:r>
            <a:r>
              <a:rPr dirty="0"/>
              <a:t>:</a:t>
            </a:r>
            <a:r>
              <a:rPr lang="en-US" dirty="0"/>
              <a:t> System output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B2645-2571-B741-C359-47B334E6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27151"/>
            <a:ext cx="6616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5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0996-2C01-3246-CADC-3B29C109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A537-02FE-46FE-A22F-FEEDBF4A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Category IV – Responsibilities of the Board</a:t>
            </a:r>
            <a:endParaRPr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6346-94E5-CF26-D220-46697F082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49</a:t>
            </a:r>
            <a:r>
              <a:rPr dirty="0"/>
              <a:t>:</a:t>
            </a:r>
            <a:r>
              <a:rPr lang="en-US" dirty="0"/>
              <a:t> Evaluation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34">
            <a:extLst>
              <a:ext uri="{FF2B5EF4-FFF2-40B4-BE49-F238E27FC236}">
                <a16:creationId xmlns:a16="http://schemas.microsoft.com/office/drawing/2014/main" id="{463771BE-814B-E707-54B0-94345E01A63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050" y="2434000"/>
            <a:ext cx="5631180" cy="280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63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I – Shareholder Rights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#7:</a:t>
            </a:r>
            <a:r>
              <a:rPr lang="en-US" dirty="0"/>
              <a:t> Question, guidance &amp; rubric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A7B853D8-22D0-9CF1-9100-EF12B89BDCD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2489377"/>
            <a:ext cx="7886700" cy="368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7095-B71A-84D0-1DBE-54BB70EF1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82E9-5472-C776-364C-FD1DE7DD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I – Shareholder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A2F9-CDAE-6F21-19CA-50CFB8404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#7:</a:t>
            </a:r>
            <a:r>
              <a:rPr lang="en-US" dirty="0"/>
              <a:t> System output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718A8-D8E4-99BF-82B2-E831D143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48"/>
          <a:stretch>
            <a:fillRect/>
          </a:stretch>
        </p:blipFill>
        <p:spPr>
          <a:xfrm>
            <a:off x="628649" y="2546350"/>
            <a:ext cx="8088886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0628-E64D-6679-7C51-C56480D37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E8EA-4205-15C8-EF46-A85824F9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I – Shareholder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32F5-333A-7678-6D77-BDC733C5C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#7:</a:t>
            </a:r>
            <a:r>
              <a:rPr lang="en-US" dirty="0"/>
              <a:t> Evaluation (1/2)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3C573D-9A1F-94DF-4955-67F19C66AD3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2499430"/>
            <a:ext cx="7634817" cy="3472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34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7054E-CB71-447A-9BFB-13518B37A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3605-0FAD-FACA-36FF-FD050D51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I – Shareholder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21C1D-E651-054F-7A92-9643363B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#7:</a:t>
            </a:r>
            <a:r>
              <a:rPr lang="en-US" dirty="0"/>
              <a:t> Evaluation (2/2)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E72D6B-BA3E-C6B8-D755-B24789335B3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345" y="2455686"/>
            <a:ext cx="7410521" cy="348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99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5EDAC-62C1-060B-BB40-646F695D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BE7A-ADEC-07D7-A6A8-7349BE40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II – Stakeholder Role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E9BB-9608-83D6-A470-B26740C5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19</a:t>
            </a:r>
            <a:r>
              <a:rPr dirty="0"/>
              <a:t>:</a:t>
            </a:r>
            <a:r>
              <a:rPr lang="en-US" dirty="0"/>
              <a:t> Question, guidance &amp; rubric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10">
            <a:extLst>
              <a:ext uri="{FF2B5EF4-FFF2-40B4-BE49-F238E27FC236}">
                <a16:creationId xmlns:a16="http://schemas.microsoft.com/office/drawing/2014/main" id="{6FD11D60-DB11-9F5B-8A3C-9BD14C53492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49" y="2455227"/>
            <a:ext cx="7104239" cy="291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88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38E6-77F7-50DF-405E-ED7DA7BED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F331-1E44-2C66-EA7E-EA989FF8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II – Stakeholder Role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80A30-CC31-0E6A-C771-3FEE3176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19</a:t>
            </a:r>
            <a:r>
              <a:rPr dirty="0"/>
              <a:t>:</a:t>
            </a:r>
            <a:r>
              <a:rPr lang="en-US" dirty="0"/>
              <a:t> System output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5FCB-E2BB-F4D3-CB39-0BF1539F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14788"/>
            <a:ext cx="8275394" cy="28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7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F7499-4BF6-219D-0A65-945BF04C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FF0C-561A-6EA2-AD1E-FA1254F7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II – Stakeholder Role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A0E66-56F1-49B2-930D-5BD0B9974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Question #</a:t>
            </a:r>
            <a:r>
              <a:rPr lang="en-US" dirty="0"/>
              <a:t>19</a:t>
            </a:r>
            <a:r>
              <a:rPr dirty="0"/>
              <a:t>:</a:t>
            </a:r>
            <a:r>
              <a:rPr lang="en-US" dirty="0"/>
              <a:t> Evaluation (1/2) 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 12">
            <a:extLst>
              <a:ext uri="{FF2B5EF4-FFF2-40B4-BE49-F238E27FC236}">
                <a16:creationId xmlns:a16="http://schemas.microsoft.com/office/drawing/2014/main" id="{CA3FDF4D-EF72-3BFA-3BA5-9851B04B6681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961" y="2424819"/>
            <a:ext cx="5930194" cy="354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94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562</TotalTime>
  <Words>315</Words>
  <Application>Microsoft Macintosh PowerPoint</Application>
  <PresentationFormat>On-screen Show (4:3)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2013 - 2022 Theme</vt:lpstr>
      <vt:lpstr>Tata Motors – Corporate Governance Score Evaluation</vt:lpstr>
      <vt:lpstr>Objective</vt:lpstr>
      <vt:lpstr>Category I – Shareholder Rights</vt:lpstr>
      <vt:lpstr>Category I – Shareholder Rights</vt:lpstr>
      <vt:lpstr>Category I – Shareholder Rights</vt:lpstr>
      <vt:lpstr>Category I – Shareholder Rights</vt:lpstr>
      <vt:lpstr>Category II – Stakeholder Role</vt:lpstr>
      <vt:lpstr>Category II – Stakeholder Role</vt:lpstr>
      <vt:lpstr>Category II – Stakeholder Role</vt:lpstr>
      <vt:lpstr>Category II – Stakeholder Role</vt:lpstr>
      <vt:lpstr>Category III – Transparency and Disclosure</vt:lpstr>
      <vt:lpstr>Category III – Transparency and Disclosure</vt:lpstr>
      <vt:lpstr>Category III – Transparency and Disclosure</vt:lpstr>
      <vt:lpstr>Category III – Transparency and Disclosure</vt:lpstr>
      <vt:lpstr>Category III – Transparency and Disclosure</vt:lpstr>
      <vt:lpstr>Category IV – Responsibilities of the Board</vt:lpstr>
      <vt:lpstr>Category IV – Responsibilities of the Board</vt:lpstr>
      <vt:lpstr>Category IV – Responsibilities of the Board</vt:lpstr>
      <vt:lpstr>Category IV – Responsibilities of the Board</vt:lpstr>
      <vt:lpstr>Category IV – Responsibilities of the Board</vt:lpstr>
      <vt:lpstr>Category IV – Responsibilities of the Board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Monil Shah</cp:lastModifiedBy>
  <cp:revision>3</cp:revision>
  <dcterms:created xsi:type="dcterms:W3CDTF">2013-01-27T09:14:16Z</dcterms:created>
  <dcterms:modified xsi:type="dcterms:W3CDTF">2025-05-30T03:24:35Z</dcterms:modified>
  <cp:category/>
</cp:coreProperties>
</file>